
<file path=[Content_Types].xml><?xml version="1.0" encoding="utf-8"?>
<Types xmlns="http://schemas.openxmlformats.org/package/2006/content-types">
  <Default Extension="1" ContentType="image/jpeg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CFFCFD"/>
    <a:srgbClr val="00CCFF"/>
    <a:srgbClr val="00FFFF"/>
    <a:srgbClr val="FF0066"/>
    <a:srgbClr val="FF3399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B41D4-AB4D-4225-8ACD-9EE81A481A2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6E0CF78-CAEA-464F-A9B3-105C70307D04}">
      <dgm:prSet phldrT="[Text]"/>
      <dgm:spPr/>
      <dgm:t>
        <a:bodyPr/>
        <a:lstStyle/>
        <a:p>
          <a:r>
            <a:rPr lang="en-IN" dirty="0"/>
            <a:t>Problem Statement and Project Goal</a:t>
          </a:r>
        </a:p>
      </dgm:t>
    </dgm:pt>
    <dgm:pt modelId="{16A71BCE-EB5F-4C07-B6C5-4682A899240E}" type="parTrans" cxnId="{62F051FD-9523-4B88-89EC-BE58A24EDE97}">
      <dgm:prSet/>
      <dgm:spPr/>
      <dgm:t>
        <a:bodyPr/>
        <a:lstStyle/>
        <a:p>
          <a:endParaRPr lang="en-IN"/>
        </a:p>
      </dgm:t>
    </dgm:pt>
    <dgm:pt modelId="{AA2B13A9-022F-462F-B61C-B38B11D184AD}" type="sibTrans" cxnId="{62F051FD-9523-4B88-89EC-BE58A24EDE97}">
      <dgm:prSet/>
      <dgm:spPr/>
      <dgm:t>
        <a:bodyPr/>
        <a:lstStyle/>
        <a:p>
          <a:endParaRPr lang="en-IN"/>
        </a:p>
      </dgm:t>
    </dgm:pt>
    <dgm:pt modelId="{2F153C20-F0F5-4962-BC4B-AF6415451E34}">
      <dgm:prSet phldrT="[Text]"/>
      <dgm:spPr/>
      <dgm:t>
        <a:bodyPr/>
        <a:lstStyle/>
        <a:p>
          <a:r>
            <a:rPr lang="en-IN" dirty="0"/>
            <a:t>Data Loading, Merging and Cleaning</a:t>
          </a:r>
        </a:p>
      </dgm:t>
    </dgm:pt>
    <dgm:pt modelId="{C22F3A35-4E88-41BE-AA7E-DB858D65E127}" type="parTrans" cxnId="{BD7073C9-96C9-4ED8-8FEE-4B7DA63B76C7}">
      <dgm:prSet/>
      <dgm:spPr/>
      <dgm:t>
        <a:bodyPr/>
        <a:lstStyle/>
        <a:p>
          <a:endParaRPr lang="en-IN"/>
        </a:p>
      </dgm:t>
    </dgm:pt>
    <dgm:pt modelId="{FC3630D3-D6C7-4907-A34F-1A93CA4E8FA0}" type="sibTrans" cxnId="{BD7073C9-96C9-4ED8-8FEE-4B7DA63B76C7}">
      <dgm:prSet/>
      <dgm:spPr/>
      <dgm:t>
        <a:bodyPr/>
        <a:lstStyle/>
        <a:p>
          <a:endParaRPr lang="en-IN"/>
        </a:p>
      </dgm:t>
    </dgm:pt>
    <dgm:pt modelId="{C780BC91-A037-4B07-9B3F-19F72E0C972E}">
      <dgm:prSet phldrT="[Text]"/>
      <dgm:spPr/>
      <dgm:t>
        <a:bodyPr/>
        <a:lstStyle/>
        <a:p>
          <a:r>
            <a:rPr lang="en-IN" dirty="0"/>
            <a:t>Standardizing the Data</a:t>
          </a:r>
        </a:p>
      </dgm:t>
    </dgm:pt>
    <dgm:pt modelId="{356A8050-484A-4820-A203-5D8BB49D67D2}" type="parTrans" cxnId="{48600AF6-55AC-4F62-8B16-77BC0CBA1D1D}">
      <dgm:prSet/>
      <dgm:spPr/>
      <dgm:t>
        <a:bodyPr/>
        <a:lstStyle/>
        <a:p>
          <a:endParaRPr lang="en-IN"/>
        </a:p>
      </dgm:t>
    </dgm:pt>
    <dgm:pt modelId="{0A64DB03-452D-4911-BC73-6055DFA9107F}" type="sibTrans" cxnId="{48600AF6-55AC-4F62-8B16-77BC0CBA1D1D}">
      <dgm:prSet/>
      <dgm:spPr/>
      <dgm:t>
        <a:bodyPr/>
        <a:lstStyle/>
        <a:p>
          <a:endParaRPr lang="en-IN"/>
        </a:p>
      </dgm:t>
    </dgm:pt>
    <dgm:pt modelId="{948629E1-6275-4B95-9A50-DA63EC8912B3}">
      <dgm:prSet phldrT="[Text]"/>
      <dgm:spPr/>
      <dgm:t>
        <a:bodyPr/>
        <a:lstStyle/>
        <a:p>
          <a:r>
            <a:rPr lang="en-IN" dirty="0"/>
            <a:t>Advanced Data Analysis</a:t>
          </a:r>
        </a:p>
      </dgm:t>
    </dgm:pt>
    <dgm:pt modelId="{10F4090D-24F1-4C6E-8A6E-900357968DB3}" type="parTrans" cxnId="{9F44FF6D-C7AC-4FC5-BA42-74E9C81F7256}">
      <dgm:prSet/>
      <dgm:spPr/>
      <dgm:t>
        <a:bodyPr/>
        <a:lstStyle/>
        <a:p>
          <a:endParaRPr lang="en-IN"/>
        </a:p>
      </dgm:t>
    </dgm:pt>
    <dgm:pt modelId="{F3549E84-3187-4D3D-B9D2-A4E2667ECFF9}" type="sibTrans" cxnId="{9F44FF6D-C7AC-4FC5-BA42-74E9C81F7256}">
      <dgm:prSet/>
      <dgm:spPr/>
      <dgm:t>
        <a:bodyPr/>
        <a:lstStyle/>
        <a:p>
          <a:endParaRPr lang="en-IN"/>
        </a:p>
      </dgm:t>
    </dgm:pt>
    <dgm:pt modelId="{1983ABDB-D9E5-47B8-96A2-38D8C36ACCEB}">
      <dgm:prSet phldrT="[Text]"/>
      <dgm:spPr/>
      <dgm:t>
        <a:bodyPr/>
        <a:lstStyle/>
        <a:p>
          <a:r>
            <a:rPr lang="en-IN" dirty="0"/>
            <a:t>Data Visualization and Business Intelligence</a:t>
          </a:r>
        </a:p>
      </dgm:t>
    </dgm:pt>
    <dgm:pt modelId="{7FA3A988-2F9D-4AE9-85EF-4890CDAB84C2}" type="parTrans" cxnId="{65C0CEAF-6989-4C22-B96B-72E1BA984D79}">
      <dgm:prSet/>
      <dgm:spPr/>
      <dgm:t>
        <a:bodyPr/>
        <a:lstStyle/>
        <a:p>
          <a:endParaRPr lang="en-IN"/>
        </a:p>
      </dgm:t>
    </dgm:pt>
    <dgm:pt modelId="{5ECAE8D5-63C1-4232-B407-22BA0AD3218A}" type="sibTrans" cxnId="{65C0CEAF-6989-4C22-B96B-72E1BA984D79}">
      <dgm:prSet/>
      <dgm:spPr/>
      <dgm:t>
        <a:bodyPr/>
        <a:lstStyle/>
        <a:p>
          <a:endParaRPr lang="en-IN"/>
        </a:p>
      </dgm:t>
    </dgm:pt>
    <dgm:pt modelId="{1AEFAC70-E528-4B16-B6A5-CE22FE065C7B}">
      <dgm:prSet phldrT="[Text]"/>
      <dgm:spPr/>
      <dgm:t>
        <a:bodyPr/>
        <a:lstStyle/>
        <a:p>
          <a:r>
            <a:rPr lang="en-IN" dirty="0"/>
            <a:t>Project Summary</a:t>
          </a:r>
        </a:p>
      </dgm:t>
    </dgm:pt>
    <dgm:pt modelId="{DE91C605-886F-4A22-B242-75B74A0254D2}" type="parTrans" cxnId="{0E936793-79AE-4165-97FF-331670D7867F}">
      <dgm:prSet/>
      <dgm:spPr/>
      <dgm:t>
        <a:bodyPr/>
        <a:lstStyle/>
        <a:p>
          <a:endParaRPr lang="en-IN"/>
        </a:p>
      </dgm:t>
    </dgm:pt>
    <dgm:pt modelId="{22E235F2-995C-4D81-9D50-F28D1C3EEF94}" type="sibTrans" cxnId="{0E936793-79AE-4165-97FF-331670D7867F}">
      <dgm:prSet/>
      <dgm:spPr/>
      <dgm:t>
        <a:bodyPr/>
        <a:lstStyle/>
        <a:p>
          <a:endParaRPr lang="en-IN"/>
        </a:p>
      </dgm:t>
    </dgm:pt>
    <dgm:pt modelId="{3F9DF160-54DB-45D4-B441-AFD41999E50B}" type="pres">
      <dgm:prSet presAssocID="{86BB41D4-AB4D-4225-8ACD-9EE81A481A20}" presName="Name0" presStyleCnt="0">
        <dgm:presLayoutVars>
          <dgm:chMax val="7"/>
          <dgm:chPref val="7"/>
          <dgm:dir/>
        </dgm:presLayoutVars>
      </dgm:prSet>
      <dgm:spPr/>
    </dgm:pt>
    <dgm:pt modelId="{661016D2-896A-40E7-AB08-92A0CE0667EF}" type="pres">
      <dgm:prSet presAssocID="{86BB41D4-AB4D-4225-8ACD-9EE81A481A20}" presName="Name1" presStyleCnt="0"/>
      <dgm:spPr/>
    </dgm:pt>
    <dgm:pt modelId="{4BAFAC7A-1E94-4278-8C46-EA91192598BC}" type="pres">
      <dgm:prSet presAssocID="{86BB41D4-AB4D-4225-8ACD-9EE81A481A20}" presName="cycle" presStyleCnt="0"/>
      <dgm:spPr/>
    </dgm:pt>
    <dgm:pt modelId="{32AFCE88-D2B6-4640-91BB-5FD17D87ABE5}" type="pres">
      <dgm:prSet presAssocID="{86BB41D4-AB4D-4225-8ACD-9EE81A481A20}" presName="srcNode" presStyleLbl="node1" presStyleIdx="0" presStyleCnt="6"/>
      <dgm:spPr/>
    </dgm:pt>
    <dgm:pt modelId="{5A0A5542-54A3-4F39-A731-95911498A83C}" type="pres">
      <dgm:prSet presAssocID="{86BB41D4-AB4D-4225-8ACD-9EE81A481A20}" presName="conn" presStyleLbl="parChTrans1D2" presStyleIdx="0" presStyleCnt="1"/>
      <dgm:spPr/>
    </dgm:pt>
    <dgm:pt modelId="{47E6B70D-A9BC-463E-A8C0-44AC0E606FA1}" type="pres">
      <dgm:prSet presAssocID="{86BB41D4-AB4D-4225-8ACD-9EE81A481A20}" presName="extraNode" presStyleLbl="node1" presStyleIdx="0" presStyleCnt="6"/>
      <dgm:spPr/>
    </dgm:pt>
    <dgm:pt modelId="{A87FA26D-B7C9-4BFC-8FEA-249469FF8A79}" type="pres">
      <dgm:prSet presAssocID="{86BB41D4-AB4D-4225-8ACD-9EE81A481A20}" presName="dstNode" presStyleLbl="node1" presStyleIdx="0" presStyleCnt="6"/>
      <dgm:spPr/>
    </dgm:pt>
    <dgm:pt modelId="{7288C331-CF7D-4684-8B3B-94E5DF9E0A89}" type="pres">
      <dgm:prSet presAssocID="{56E0CF78-CAEA-464F-A9B3-105C70307D04}" presName="text_1" presStyleLbl="node1" presStyleIdx="0" presStyleCnt="6">
        <dgm:presLayoutVars>
          <dgm:bulletEnabled val="1"/>
        </dgm:presLayoutVars>
      </dgm:prSet>
      <dgm:spPr/>
    </dgm:pt>
    <dgm:pt modelId="{8F3532A4-6E86-4026-A238-4DDB52BA4D28}" type="pres">
      <dgm:prSet presAssocID="{56E0CF78-CAEA-464F-A9B3-105C70307D04}" presName="accent_1" presStyleCnt="0"/>
      <dgm:spPr/>
    </dgm:pt>
    <dgm:pt modelId="{CD81EAFE-D713-4811-9EB3-6A8E1319E724}" type="pres">
      <dgm:prSet presAssocID="{56E0CF78-CAEA-464F-A9B3-105C70307D04}" presName="accentRepeatNode" presStyleLbl="solidFgAcc1" presStyleIdx="0" presStyleCnt="6"/>
      <dgm:spPr/>
    </dgm:pt>
    <dgm:pt modelId="{1D013E48-6425-45F8-AC62-8369F2DD1432}" type="pres">
      <dgm:prSet presAssocID="{2F153C20-F0F5-4962-BC4B-AF6415451E34}" presName="text_2" presStyleLbl="node1" presStyleIdx="1" presStyleCnt="6">
        <dgm:presLayoutVars>
          <dgm:bulletEnabled val="1"/>
        </dgm:presLayoutVars>
      </dgm:prSet>
      <dgm:spPr/>
    </dgm:pt>
    <dgm:pt modelId="{AA1BC1E7-6A4D-4E37-A6B1-3A90FD12EADD}" type="pres">
      <dgm:prSet presAssocID="{2F153C20-F0F5-4962-BC4B-AF6415451E34}" presName="accent_2" presStyleCnt="0"/>
      <dgm:spPr/>
    </dgm:pt>
    <dgm:pt modelId="{4870C9D3-C0E6-4A51-9F1E-85B2F24D2624}" type="pres">
      <dgm:prSet presAssocID="{2F153C20-F0F5-4962-BC4B-AF6415451E34}" presName="accentRepeatNode" presStyleLbl="solidFgAcc1" presStyleIdx="1" presStyleCnt="6"/>
      <dgm:spPr/>
    </dgm:pt>
    <dgm:pt modelId="{3FAC340E-3EA8-4DB3-815E-7BBB505B48C9}" type="pres">
      <dgm:prSet presAssocID="{C780BC91-A037-4B07-9B3F-19F72E0C972E}" presName="text_3" presStyleLbl="node1" presStyleIdx="2" presStyleCnt="6">
        <dgm:presLayoutVars>
          <dgm:bulletEnabled val="1"/>
        </dgm:presLayoutVars>
      </dgm:prSet>
      <dgm:spPr/>
    </dgm:pt>
    <dgm:pt modelId="{629EE09E-4E25-4EF1-AAF0-E93F7CD877B3}" type="pres">
      <dgm:prSet presAssocID="{C780BC91-A037-4B07-9B3F-19F72E0C972E}" presName="accent_3" presStyleCnt="0"/>
      <dgm:spPr/>
    </dgm:pt>
    <dgm:pt modelId="{D0703DF8-6A4E-4ECA-81AF-511FFF7DBA9A}" type="pres">
      <dgm:prSet presAssocID="{C780BC91-A037-4B07-9B3F-19F72E0C972E}" presName="accentRepeatNode" presStyleLbl="solidFgAcc1" presStyleIdx="2" presStyleCnt="6"/>
      <dgm:spPr/>
    </dgm:pt>
    <dgm:pt modelId="{EC90F92E-64F4-4EE4-9559-47CDC8CE0F41}" type="pres">
      <dgm:prSet presAssocID="{948629E1-6275-4B95-9A50-DA63EC8912B3}" presName="text_4" presStyleLbl="node1" presStyleIdx="3" presStyleCnt="6">
        <dgm:presLayoutVars>
          <dgm:bulletEnabled val="1"/>
        </dgm:presLayoutVars>
      </dgm:prSet>
      <dgm:spPr/>
    </dgm:pt>
    <dgm:pt modelId="{09C766F6-A572-4555-8344-AF5891BAB4C8}" type="pres">
      <dgm:prSet presAssocID="{948629E1-6275-4B95-9A50-DA63EC8912B3}" presName="accent_4" presStyleCnt="0"/>
      <dgm:spPr/>
    </dgm:pt>
    <dgm:pt modelId="{0E80D124-2327-429E-A6E9-50097AD57356}" type="pres">
      <dgm:prSet presAssocID="{948629E1-6275-4B95-9A50-DA63EC8912B3}" presName="accentRepeatNode" presStyleLbl="solidFgAcc1" presStyleIdx="3" presStyleCnt="6"/>
      <dgm:spPr/>
    </dgm:pt>
    <dgm:pt modelId="{78E52A93-61D3-473B-92AA-AD83E492B2D1}" type="pres">
      <dgm:prSet presAssocID="{1983ABDB-D9E5-47B8-96A2-38D8C36ACCEB}" presName="text_5" presStyleLbl="node1" presStyleIdx="4" presStyleCnt="6">
        <dgm:presLayoutVars>
          <dgm:bulletEnabled val="1"/>
        </dgm:presLayoutVars>
      </dgm:prSet>
      <dgm:spPr/>
    </dgm:pt>
    <dgm:pt modelId="{4396F348-7E7D-4661-9CD3-853A917BA105}" type="pres">
      <dgm:prSet presAssocID="{1983ABDB-D9E5-47B8-96A2-38D8C36ACCEB}" presName="accent_5" presStyleCnt="0"/>
      <dgm:spPr/>
    </dgm:pt>
    <dgm:pt modelId="{C21B330E-F77B-4507-B1D3-BA174DF3719F}" type="pres">
      <dgm:prSet presAssocID="{1983ABDB-D9E5-47B8-96A2-38D8C36ACCEB}" presName="accentRepeatNode" presStyleLbl="solidFgAcc1" presStyleIdx="4" presStyleCnt="6"/>
      <dgm:spPr/>
    </dgm:pt>
    <dgm:pt modelId="{7EAB1F25-6FBC-4C4E-81CF-5563955F9B4F}" type="pres">
      <dgm:prSet presAssocID="{1AEFAC70-E528-4B16-B6A5-CE22FE065C7B}" presName="text_6" presStyleLbl="node1" presStyleIdx="5" presStyleCnt="6" custLinFactNeighborX="-637" custLinFactNeighborY="1651">
        <dgm:presLayoutVars>
          <dgm:bulletEnabled val="1"/>
        </dgm:presLayoutVars>
      </dgm:prSet>
      <dgm:spPr/>
    </dgm:pt>
    <dgm:pt modelId="{CB96C798-EDFF-400E-AFBA-58F28BB67604}" type="pres">
      <dgm:prSet presAssocID="{1AEFAC70-E528-4B16-B6A5-CE22FE065C7B}" presName="accent_6" presStyleCnt="0"/>
      <dgm:spPr/>
    </dgm:pt>
    <dgm:pt modelId="{AFE1C766-EC62-46F3-BFBC-31354C45C005}" type="pres">
      <dgm:prSet presAssocID="{1AEFAC70-E528-4B16-B6A5-CE22FE065C7B}" presName="accentRepeatNode" presStyleLbl="solidFgAcc1" presStyleIdx="5" presStyleCnt="6"/>
      <dgm:spPr/>
    </dgm:pt>
  </dgm:ptLst>
  <dgm:cxnLst>
    <dgm:cxn modelId="{93D72202-47B2-413A-9841-06C469820CDF}" type="presOf" srcId="{86BB41D4-AB4D-4225-8ACD-9EE81A481A20}" destId="{3F9DF160-54DB-45D4-B441-AFD41999E50B}" srcOrd="0" destOrd="0" presId="urn:microsoft.com/office/officeart/2008/layout/VerticalCurvedList"/>
    <dgm:cxn modelId="{F6D2F136-8A89-4848-BC9F-F1C120F6EB2A}" type="presOf" srcId="{1983ABDB-D9E5-47B8-96A2-38D8C36ACCEB}" destId="{78E52A93-61D3-473B-92AA-AD83E492B2D1}" srcOrd="0" destOrd="0" presId="urn:microsoft.com/office/officeart/2008/layout/VerticalCurvedList"/>
    <dgm:cxn modelId="{50134A5C-2C8C-46EC-A9CF-298D43FB5C0A}" type="presOf" srcId="{C780BC91-A037-4B07-9B3F-19F72E0C972E}" destId="{3FAC340E-3EA8-4DB3-815E-7BBB505B48C9}" srcOrd="0" destOrd="0" presId="urn:microsoft.com/office/officeart/2008/layout/VerticalCurvedList"/>
    <dgm:cxn modelId="{9F44FF6D-C7AC-4FC5-BA42-74E9C81F7256}" srcId="{86BB41D4-AB4D-4225-8ACD-9EE81A481A20}" destId="{948629E1-6275-4B95-9A50-DA63EC8912B3}" srcOrd="3" destOrd="0" parTransId="{10F4090D-24F1-4C6E-8A6E-900357968DB3}" sibTransId="{F3549E84-3187-4D3D-B9D2-A4E2667ECFF9}"/>
    <dgm:cxn modelId="{0E936793-79AE-4165-97FF-331670D7867F}" srcId="{86BB41D4-AB4D-4225-8ACD-9EE81A481A20}" destId="{1AEFAC70-E528-4B16-B6A5-CE22FE065C7B}" srcOrd="5" destOrd="0" parTransId="{DE91C605-886F-4A22-B242-75B74A0254D2}" sibTransId="{22E235F2-995C-4D81-9D50-F28D1C3EEF94}"/>
    <dgm:cxn modelId="{27DD3F9A-815E-4B5E-873D-A01688ABBCA5}" type="presOf" srcId="{1AEFAC70-E528-4B16-B6A5-CE22FE065C7B}" destId="{7EAB1F25-6FBC-4C4E-81CF-5563955F9B4F}" srcOrd="0" destOrd="0" presId="urn:microsoft.com/office/officeart/2008/layout/VerticalCurvedList"/>
    <dgm:cxn modelId="{C3182EAA-9787-41F8-9AA2-1DEFDBF0407A}" type="presOf" srcId="{2F153C20-F0F5-4962-BC4B-AF6415451E34}" destId="{1D013E48-6425-45F8-AC62-8369F2DD1432}" srcOrd="0" destOrd="0" presId="urn:microsoft.com/office/officeart/2008/layout/VerticalCurvedList"/>
    <dgm:cxn modelId="{65C0CEAF-6989-4C22-B96B-72E1BA984D79}" srcId="{86BB41D4-AB4D-4225-8ACD-9EE81A481A20}" destId="{1983ABDB-D9E5-47B8-96A2-38D8C36ACCEB}" srcOrd="4" destOrd="0" parTransId="{7FA3A988-2F9D-4AE9-85EF-4890CDAB84C2}" sibTransId="{5ECAE8D5-63C1-4232-B407-22BA0AD3218A}"/>
    <dgm:cxn modelId="{624DAAB3-C409-4425-BB06-7CE122B84FA8}" type="presOf" srcId="{56E0CF78-CAEA-464F-A9B3-105C70307D04}" destId="{7288C331-CF7D-4684-8B3B-94E5DF9E0A89}" srcOrd="0" destOrd="0" presId="urn:microsoft.com/office/officeart/2008/layout/VerticalCurvedList"/>
    <dgm:cxn modelId="{BD7073C9-96C9-4ED8-8FEE-4B7DA63B76C7}" srcId="{86BB41D4-AB4D-4225-8ACD-9EE81A481A20}" destId="{2F153C20-F0F5-4962-BC4B-AF6415451E34}" srcOrd="1" destOrd="0" parTransId="{C22F3A35-4E88-41BE-AA7E-DB858D65E127}" sibTransId="{FC3630D3-D6C7-4907-A34F-1A93CA4E8FA0}"/>
    <dgm:cxn modelId="{B5D343D4-7E4B-45BF-9994-A754DC0FDBD0}" type="presOf" srcId="{AA2B13A9-022F-462F-B61C-B38B11D184AD}" destId="{5A0A5542-54A3-4F39-A731-95911498A83C}" srcOrd="0" destOrd="0" presId="urn:microsoft.com/office/officeart/2008/layout/VerticalCurvedList"/>
    <dgm:cxn modelId="{AC5B65E6-C957-44A2-9688-A54052C224DC}" type="presOf" srcId="{948629E1-6275-4B95-9A50-DA63EC8912B3}" destId="{EC90F92E-64F4-4EE4-9559-47CDC8CE0F41}" srcOrd="0" destOrd="0" presId="urn:microsoft.com/office/officeart/2008/layout/VerticalCurvedList"/>
    <dgm:cxn modelId="{48600AF6-55AC-4F62-8B16-77BC0CBA1D1D}" srcId="{86BB41D4-AB4D-4225-8ACD-9EE81A481A20}" destId="{C780BC91-A037-4B07-9B3F-19F72E0C972E}" srcOrd="2" destOrd="0" parTransId="{356A8050-484A-4820-A203-5D8BB49D67D2}" sibTransId="{0A64DB03-452D-4911-BC73-6055DFA9107F}"/>
    <dgm:cxn modelId="{62F051FD-9523-4B88-89EC-BE58A24EDE97}" srcId="{86BB41D4-AB4D-4225-8ACD-9EE81A481A20}" destId="{56E0CF78-CAEA-464F-A9B3-105C70307D04}" srcOrd="0" destOrd="0" parTransId="{16A71BCE-EB5F-4C07-B6C5-4682A899240E}" sibTransId="{AA2B13A9-022F-462F-B61C-B38B11D184AD}"/>
    <dgm:cxn modelId="{A88B4E47-9A68-405D-A322-DAEA9BE73929}" type="presParOf" srcId="{3F9DF160-54DB-45D4-B441-AFD41999E50B}" destId="{661016D2-896A-40E7-AB08-92A0CE0667EF}" srcOrd="0" destOrd="0" presId="urn:microsoft.com/office/officeart/2008/layout/VerticalCurvedList"/>
    <dgm:cxn modelId="{194D7E79-4E75-40E7-931D-4008735C38C6}" type="presParOf" srcId="{661016D2-896A-40E7-AB08-92A0CE0667EF}" destId="{4BAFAC7A-1E94-4278-8C46-EA91192598BC}" srcOrd="0" destOrd="0" presId="urn:microsoft.com/office/officeart/2008/layout/VerticalCurvedList"/>
    <dgm:cxn modelId="{53E0870E-5279-4A19-A743-3FFF7CD82497}" type="presParOf" srcId="{4BAFAC7A-1E94-4278-8C46-EA91192598BC}" destId="{32AFCE88-D2B6-4640-91BB-5FD17D87ABE5}" srcOrd="0" destOrd="0" presId="urn:microsoft.com/office/officeart/2008/layout/VerticalCurvedList"/>
    <dgm:cxn modelId="{295F5537-0721-471B-A48A-E3F6D155A78D}" type="presParOf" srcId="{4BAFAC7A-1E94-4278-8C46-EA91192598BC}" destId="{5A0A5542-54A3-4F39-A731-95911498A83C}" srcOrd="1" destOrd="0" presId="urn:microsoft.com/office/officeart/2008/layout/VerticalCurvedList"/>
    <dgm:cxn modelId="{7DD4980B-3F1B-4F16-B73C-D36DBF57BE46}" type="presParOf" srcId="{4BAFAC7A-1E94-4278-8C46-EA91192598BC}" destId="{47E6B70D-A9BC-463E-A8C0-44AC0E606FA1}" srcOrd="2" destOrd="0" presId="urn:microsoft.com/office/officeart/2008/layout/VerticalCurvedList"/>
    <dgm:cxn modelId="{0DF2459B-7553-4B4D-B3F8-2AF735DC1B06}" type="presParOf" srcId="{4BAFAC7A-1E94-4278-8C46-EA91192598BC}" destId="{A87FA26D-B7C9-4BFC-8FEA-249469FF8A79}" srcOrd="3" destOrd="0" presId="urn:microsoft.com/office/officeart/2008/layout/VerticalCurvedList"/>
    <dgm:cxn modelId="{07C2FF9E-FEAE-4733-A33B-E9F4F86ED800}" type="presParOf" srcId="{661016D2-896A-40E7-AB08-92A0CE0667EF}" destId="{7288C331-CF7D-4684-8B3B-94E5DF9E0A89}" srcOrd="1" destOrd="0" presId="urn:microsoft.com/office/officeart/2008/layout/VerticalCurvedList"/>
    <dgm:cxn modelId="{35777E9C-47A7-4DB3-873A-613AC19D4327}" type="presParOf" srcId="{661016D2-896A-40E7-AB08-92A0CE0667EF}" destId="{8F3532A4-6E86-4026-A238-4DDB52BA4D28}" srcOrd="2" destOrd="0" presId="urn:microsoft.com/office/officeart/2008/layout/VerticalCurvedList"/>
    <dgm:cxn modelId="{25633040-3581-4BC5-B92D-C23344BCDD79}" type="presParOf" srcId="{8F3532A4-6E86-4026-A238-4DDB52BA4D28}" destId="{CD81EAFE-D713-4811-9EB3-6A8E1319E724}" srcOrd="0" destOrd="0" presId="urn:microsoft.com/office/officeart/2008/layout/VerticalCurvedList"/>
    <dgm:cxn modelId="{AD2092D5-6D64-4AF9-9493-CEC4D5E6E249}" type="presParOf" srcId="{661016D2-896A-40E7-AB08-92A0CE0667EF}" destId="{1D013E48-6425-45F8-AC62-8369F2DD1432}" srcOrd="3" destOrd="0" presId="urn:microsoft.com/office/officeart/2008/layout/VerticalCurvedList"/>
    <dgm:cxn modelId="{69DF1409-DEBB-43C8-BED9-EDF346D3AEF6}" type="presParOf" srcId="{661016D2-896A-40E7-AB08-92A0CE0667EF}" destId="{AA1BC1E7-6A4D-4E37-A6B1-3A90FD12EADD}" srcOrd="4" destOrd="0" presId="urn:microsoft.com/office/officeart/2008/layout/VerticalCurvedList"/>
    <dgm:cxn modelId="{678DA91A-8F38-4923-A473-4871E7DEF835}" type="presParOf" srcId="{AA1BC1E7-6A4D-4E37-A6B1-3A90FD12EADD}" destId="{4870C9D3-C0E6-4A51-9F1E-85B2F24D2624}" srcOrd="0" destOrd="0" presId="urn:microsoft.com/office/officeart/2008/layout/VerticalCurvedList"/>
    <dgm:cxn modelId="{4950F861-7C8A-4873-84EF-325F35B8DB19}" type="presParOf" srcId="{661016D2-896A-40E7-AB08-92A0CE0667EF}" destId="{3FAC340E-3EA8-4DB3-815E-7BBB505B48C9}" srcOrd="5" destOrd="0" presId="urn:microsoft.com/office/officeart/2008/layout/VerticalCurvedList"/>
    <dgm:cxn modelId="{4CA11CC1-9117-47A8-B090-3C216F1ADDF2}" type="presParOf" srcId="{661016D2-896A-40E7-AB08-92A0CE0667EF}" destId="{629EE09E-4E25-4EF1-AAF0-E93F7CD877B3}" srcOrd="6" destOrd="0" presId="urn:microsoft.com/office/officeart/2008/layout/VerticalCurvedList"/>
    <dgm:cxn modelId="{48EFDBF0-37EE-46B5-AEEC-EBFCBFF1E353}" type="presParOf" srcId="{629EE09E-4E25-4EF1-AAF0-E93F7CD877B3}" destId="{D0703DF8-6A4E-4ECA-81AF-511FFF7DBA9A}" srcOrd="0" destOrd="0" presId="urn:microsoft.com/office/officeart/2008/layout/VerticalCurvedList"/>
    <dgm:cxn modelId="{7164312E-65A2-41CF-817E-BBCE50B1B0F5}" type="presParOf" srcId="{661016D2-896A-40E7-AB08-92A0CE0667EF}" destId="{EC90F92E-64F4-4EE4-9559-47CDC8CE0F41}" srcOrd="7" destOrd="0" presId="urn:microsoft.com/office/officeart/2008/layout/VerticalCurvedList"/>
    <dgm:cxn modelId="{CE999CD5-A095-459F-AD55-60987520FC30}" type="presParOf" srcId="{661016D2-896A-40E7-AB08-92A0CE0667EF}" destId="{09C766F6-A572-4555-8344-AF5891BAB4C8}" srcOrd="8" destOrd="0" presId="urn:microsoft.com/office/officeart/2008/layout/VerticalCurvedList"/>
    <dgm:cxn modelId="{453323C6-1AEF-441B-9E59-675FBA880B86}" type="presParOf" srcId="{09C766F6-A572-4555-8344-AF5891BAB4C8}" destId="{0E80D124-2327-429E-A6E9-50097AD57356}" srcOrd="0" destOrd="0" presId="urn:microsoft.com/office/officeart/2008/layout/VerticalCurvedList"/>
    <dgm:cxn modelId="{A337B0E3-95E4-4ABE-AF26-D141A14EB21C}" type="presParOf" srcId="{661016D2-896A-40E7-AB08-92A0CE0667EF}" destId="{78E52A93-61D3-473B-92AA-AD83E492B2D1}" srcOrd="9" destOrd="0" presId="urn:microsoft.com/office/officeart/2008/layout/VerticalCurvedList"/>
    <dgm:cxn modelId="{5111A0C1-61C1-4B46-9202-149592455174}" type="presParOf" srcId="{661016D2-896A-40E7-AB08-92A0CE0667EF}" destId="{4396F348-7E7D-4661-9CD3-853A917BA105}" srcOrd="10" destOrd="0" presId="urn:microsoft.com/office/officeart/2008/layout/VerticalCurvedList"/>
    <dgm:cxn modelId="{8ADAA714-EDD2-466A-BFB4-6F946C972995}" type="presParOf" srcId="{4396F348-7E7D-4661-9CD3-853A917BA105}" destId="{C21B330E-F77B-4507-B1D3-BA174DF3719F}" srcOrd="0" destOrd="0" presId="urn:microsoft.com/office/officeart/2008/layout/VerticalCurvedList"/>
    <dgm:cxn modelId="{70EEDF3E-82A5-45BC-A65F-D1463B2849F0}" type="presParOf" srcId="{661016D2-896A-40E7-AB08-92A0CE0667EF}" destId="{7EAB1F25-6FBC-4C4E-81CF-5563955F9B4F}" srcOrd="11" destOrd="0" presId="urn:microsoft.com/office/officeart/2008/layout/VerticalCurvedList"/>
    <dgm:cxn modelId="{0EF0F315-191F-4B21-8CD1-674681A24468}" type="presParOf" srcId="{661016D2-896A-40E7-AB08-92A0CE0667EF}" destId="{CB96C798-EDFF-400E-AFBA-58F28BB67604}" srcOrd="12" destOrd="0" presId="urn:microsoft.com/office/officeart/2008/layout/VerticalCurvedList"/>
    <dgm:cxn modelId="{D2AB6B7B-070A-44E9-82CE-3C512A187665}" type="presParOf" srcId="{CB96C798-EDFF-400E-AFBA-58F28BB67604}" destId="{AFE1C766-EC62-46F3-BFBC-31354C45C0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A5542-54A3-4F39-A731-95911498A83C}">
      <dsp:nvSpPr>
        <dsp:cNvPr id="0" name=""/>
        <dsp:cNvSpPr/>
      </dsp:nvSpPr>
      <dsp:spPr>
        <a:xfrm>
          <a:off x="-6366348" y="-973800"/>
          <a:ext cx="7577839" cy="7577839"/>
        </a:xfrm>
        <a:prstGeom prst="blockArc">
          <a:avLst>
            <a:gd name="adj1" fmla="val 18900000"/>
            <a:gd name="adj2" fmla="val 2700000"/>
            <a:gd name="adj3" fmla="val 28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8C331-CF7D-4684-8B3B-94E5DF9E0A89}">
      <dsp:nvSpPr>
        <dsp:cNvPr id="0" name=""/>
        <dsp:cNvSpPr/>
      </dsp:nvSpPr>
      <dsp:spPr>
        <a:xfrm>
          <a:off x="451007" y="296488"/>
          <a:ext cx="9984668" cy="592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0496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Problem Statement and Project Goal</a:t>
          </a:r>
        </a:p>
      </dsp:txBody>
      <dsp:txXfrm>
        <a:off x="451007" y="296488"/>
        <a:ext cx="9984668" cy="592751"/>
      </dsp:txXfrm>
    </dsp:sp>
    <dsp:sp modelId="{CD81EAFE-D713-4811-9EB3-6A8E1319E724}">
      <dsp:nvSpPr>
        <dsp:cNvPr id="0" name=""/>
        <dsp:cNvSpPr/>
      </dsp:nvSpPr>
      <dsp:spPr>
        <a:xfrm>
          <a:off x="80538" y="222394"/>
          <a:ext cx="740939" cy="7409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13E48-6425-45F8-AC62-8369F2DD1432}">
      <dsp:nvSpPr>
        <dsp:cNvPr id="0" name=""/>
        <dsp:cNvSpPr/>
      </dsp:nvSpPr>
      <dsp:spPr>
        <a:xfrm>
          <a:off x="938586" y="1185502"/>
          <a:ext cx="9497089" cy="592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0496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Data Loading, Merging and Cleaning</a:t>
          </a:r>
        </a:p>
      </dsp:txBody>
      <dsp:txXfrm>
        <a:off x="938586" y="1185502"/>
        <a:ext cx="9497089" cy="592751"/>
      </dsp:txXfrm>
    </dsp:sp>
    <dsp:sp modelId="{4870C9D3-C0E6-4A51-9F1E-85B2F24D2624}">
      <dsp:nvSpPr>
        <dsp:cNvPr id="0" name=""/>
        <dsp:cNvSpPr/>
      </dsp:nvSpPr>
      <dsp:spPr>
        <a:xfrm>
          <a:off x="568116" y="1111408"/>
          <a:ext cx="740939" cy="7409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C340E-3EA8-4DB3-815E-7BBB505B48C9}">
      <dsp:nvSpPr>
        <dsp:cNvPr id="0" name=""/>
        <dsp:cNvSpPr/>
      </dsp:nvSpPr>
      <dsp:spPr>
        <a:xfrm>
          <a:off x="1161543" y="2074517"/>
          <a:ext cx="9274132" cy="592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0496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Standardizing the Data</a:t>
          </a:r>
        </a:p>
      </dsp:txBody>
      <dsp:txXfrm>
        <a:off x="1161543" y="2074517"/>
        <a:ext cx="9274132" cy="592751"/>
      </dsp:txXfrm>
    </dsp:sp>
    <dsp:sp modelId="{D0703DF8-6A4E-4ECA-81AF-511FFF7DBA9A}">
      <dsp:nvSpPr>
        <dsp:cNvPr id="0" name=""/>
        <dsp:cNvSpPr/>
      </dsp:nvSpPr>
      <dsp:spPr>
        <a:xfrm>
          <a:off x="791074" y="2000423"/>
          <a:ext cx="740939" cy="7409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0F92E-64F4-4EE4-9559-47CDC8CE0F41}">
      <dsp:nvSpPr>
        <dsp:cNvPr id="0" name=""/>
        <dsp:cNvSpPr/>
      </dsp:nvSpPr>
      <dsp:spPr>
        <a:xfrm>
          <a:off x="1161543" y="2962969"/>
          <a:ext cx="9274132" cy="592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0496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Advanced Data Analysis</a:t>
          </a:r>
        </a:p>
      </dsp:txBody>
      <dsp:txXfrm>
        <a:off x="1161543" y="2962969"/>
        <a:ext cx="9274132" cy="592751"/>
      </dsp:txXfrm>
    </dsp:sp>
    <dsp:sp modelId="{0E80D124-2327-429E-A6E9-50097AD57356}">
      <dsp:nvSpPr>
        <dsp:cNvPr id="0" name=""/>
        <dsp:cNvSpPr/>
      </dsp:nvSpPr>
      <dsp:spPr>
        <a:xfrm>
          <a:off x="791074" y="2888875"/>
          <a:ext cx="740939" cy="7409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52A93-61D3-473B-92AA-AD83E492B2D1}">
      <dsp:nvSpPr>
        <dsp:cNvPr id="0" name=""/>
        <dsp:cNvSpPr/>
      </dsp:nvSpPr>
      <dsp:spPr>
        <a:xfrm>
          <a:off x="938586" y="3851983"/>
          <a:ext cx="9497089" cy="592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0496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Data Visualization and Business Intelligence</a:t>
          </a:r>
        </a:p>
      </dsp:txBody>
      <dsp:txXfrm>
        <a:off x="938586" y="3851983"/>
        <a:ext cx="9497089" cy="592751"/>
      </dsp:txXfrm>
    </dsp:sp>
    <dsp:sp modelId="{C21B330E-F77B-4507-B1D3-BA174DF3719F}">
      <dsp:nvSpPr>
        <dsp:cNvPr id="0" name=""/>
        <dsp:cNvSpPr/>
      </dsp:nvSpPr>
      <dsp:spPr>
        <a:xfrm>
          <a:off x="568116" y="3777889"/>
          <a:ext cx="740939" cy="7409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B1F25-6FBC-4C4E-81CF-5563955F9B4F}">
      <dsp:nvSpPr>
        <dsp:cNvPr id="0" name=""/>
        <dsp:cNvSpPr/>
      </dsp:nvSpPr>
      <dsp:spPr>
        <a:xfrm>
          <a:off x="387405" y="4750784"/>
          <a:ext cx="9984668" cy="5927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0496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Project Summary</a:t>
          </a:r>
        </a:p>
      </dsp:txBody>
      <dsp:txXfrm>
        <a:off x="387405" y="4750784"/>
        <a:ext cx="9984668" cy="592751"/>
      </dsp:txXfrm>
    </dsp:sp>
    <dsp:sp modelId="{AFE1C766-EC62-46F3-BFBC-31354C45C005}">
      <dsp:nvSpPr>
        <dsp:cNvPr id="0" name=""/>
        <dsp:cNvSpPr/>
      </dsp:nvSpPr>
      <dsp:spPr>
        <a:xfrm>
          <a:off x="80538" y="4666904"/>
          <a:ext cx="740939" cy="7409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351E88-7AA4-4D99-55A4-B25BE78204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Project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BA78D-C929-AB9C-A5E8-C80F8BB1CA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F968A-B5CB-4337-AFCF-F2A318FC8C2A}" type="datetime1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5FF14-1360-3F1F-7AF4-AB888E5135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Bike Sharing Demand Analysis by Using Excel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CA5F3-8CFE-8575-1141-DA5F2CF0F1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EC315-C9C2-4A24-BC0E-22C50BA9B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41228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Project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C3340-1C6F-467C-B9F0-182ECD856FA7}" type="datetime1">
              <a:rPr lang="en-IN" smtClean="0"/>
              <a:t>26-07-2025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Bike Sharing Demand Analysis by Using Excel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19362-88F3-4056-B85E-C6266E1B6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96417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416A-1C44-C300-E217-AEFD308BD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6398E-3D30-FF5D-1FFD-E97D95C0D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A1605-B0D6-C543-5EF6-5309EFE94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CF5C-F761-49D2-9F44-A7BD64FAA1EF}" type="datetime1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E6D19-B2AA-5539-7C45-A4C172FE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C7DB9-BA89-9371-0B98-30704159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231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EA2C-C6B2-9657-DAC9-74D7EE36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D69D6-6737-8405-F939-702A1869D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744B5-ED42-2808-E9BB-EFC2452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E635-BD27-4AFB-A798-24431E4E19BC}" type="datetime1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EDC68-7FFA-A5D1-C76D-0707D061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B3B04-E8A8-15EB-7E1B-8B7B4C98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FB757-FCAD-5C85-2329-9B7C9A3D3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9D06B-D1C1-BAB2-A7AE-0F1A633AF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B991-DB3A-967C-33A0-99A7A572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5C9C-2F4A-4D76-B697-109CCF2BBE87}" type="datetime1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5A6FA-359B-269B-08B2-6EE9B9A5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C3790-4330-3C26-21C2-F7C534A7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75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54A-E7C6-31CA-9283-C4AA3BCE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2B8A5-B740-76DA-2266-E798E3D46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EAA1-B5D3-357E-A41D-ABB61AF5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E41D8-A68B-4928-9B3A-CF9FE9B54D37}" type="datetime1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6293F-4569-EB5B-4B16-0EE21F4AA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09A3-3B30-F2FE-7D4F-D6893833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272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3DD4C-C2B3-889F-B406-79459D10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726E0-FF9B-00B2-5226-E775134AA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5688-4C30-53E4-FCD5-C7FA09C9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2D5C-A669-4CC2-A588-CC1341E132CC}" type="datetime1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0FB95-949D-033C-138E-AFC4466D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C5FA9-42CF-EAB3-E951-33D3B656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71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A46E-66C4-DC53-CE21-1E6D081F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E7AC-97E3-43A6-A4A8-FCB4A263B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167ED-BE95-78FC-1329-073E2853B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85720-3AB6-E5F9-4B34-6B2CC5DC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48F5D-AAD3-4F6D-911E-A1E149F49716}" type="datetime1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E1504-31C7-E06F-BBAF-09934EA88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D2176-E01E-AC4A-0396-4486D07F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564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969E-3951-CB7B-528C-E2BC8C67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C050F-8BA5-B668-4FD9-F200F294B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D32C8-BC18-F470-B2E6-D6BD4C8D5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6D70C1-09F6-B785-3464-BFC015217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61AD7-9F61-4DC9-1223-F4BE382F9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A6C35-EE15-A77D-478F-9412081BB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C0738-82D0-4FEF-8B72-9E0C6015ACF4}" type="datetime1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9AF19-A509-E2F9-8DBE-6A0705E70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116297-B16A-B2CE-0B88-B0E5FB3E3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29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7BE6-8278-3DF9-855F-730429D9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3C2A57-8145-4DE9-6D75-4CC9745E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DD752-041F-4DCB-AA4D-65711AAE35B7}" type="datetime1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5D64D-CD2E-C915-36FD-5A8953B8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8DD5D-F593-E477-17C0-B3088E36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21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CA163-8901-3E20-877C-793A72F9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3654E-5076-430C-882B-46D0B981D852}" type="datetime1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0EF86-589C-1CE7-0735-D26B05A2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D6A59-F70A-371B-21DA-5E3336D5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782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911-8BB4-456E-4FDA-B67491DA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1B460-5026-0889-C8A5-564A2712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583A1-E74A-E8E1-CEB1-F8949C121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31EBF-252A-906B-CB15-D8877616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CED0-6460-4CE8-B3AD-A232B4647988}" type="datetime1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18817-D791-5957-ABE0-C332C476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CC338-667F-7AC1-C687-DA1032EA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2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7277-E5DF-BD71-3787-D19EA6F1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98FDB-0EF3-68EA-C742-09F97016D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372B7-F064-79C2-AF78-19079C25E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9D2B7-4FC2-3BEA-D1EC-ACA316B2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BE92-5D5B-4E30-89FD-2FC98A953240}" type="datetime1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551DF-E880-1008-53C8-1B742128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83BF8-82A0-207F-E685-8BF486CF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214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2B644-4D7E-A90B-845A-939375D0E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72809-3A1F-D269-CE35-1BC0BEA89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74F4D-40E5-2665-90DA-27A14D901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FB91C-833B-4E4F-A3F4-944DFF8443D7}" type="datetime1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0D991-10AE-36E2-70C2-50FD1E198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85856-EDAB-138C-6A9C-5F7819EF6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64DB2-FFBE-46EA-B26B-39B6304785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42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ylifeandkids.com/road-trip-ideas-for-kids/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s://pxhere.com/en/photo/143750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13" Type="http://schemas.openxmlformats.org/officeDocument/2006/relationships/image" Target="../media/image28.emf"/><Relationship Id="rId3" Type="http://schemas.openxmlformats.org/officeDocument/2006/relationships/image" Target="../media/image22.png"/><Relationship Id="rId7" Type="http://schemas.openxmlformats.org/officeDocument/2006/relationships/image" Target="../media/image25.emf"/><Relationship Id="rId12" Type="http://schemas.openxmlformats.org/officeDocument/2006/relationships/package" Target="../embeddings/Microsoft_Excel_Worksheet3.xlsx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.xlsx"/><Relationship Id="rId11" Type="http://schemas.openxmlformats.org/officeDocument/2006/relationships/image" Target="../media/image27.emf"/><Relationship Id="rId5" Type="http://schemas.openxmlformats.org/officeDocument/2006/relationships/image" Target="../media/image24.png"/><Relationship Id="rId10" Type="http://schemas.openxmlformats.org/officeDocument/2006/relationships/package" Target="../embeddings/Microsoft_Excel_Worksheet2.xlsx"/><Relationship Id="rId4" Type="http://schemas.openxmlformats.org/officeDocument/2006/relationships/image" Target="../media/image23.png"/><Relationship Id="rId9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publicdomainpictures.net/en/view-image.php?image=297962&amp;picture=dart-in-dartboard-bullseye" TargetMode="External"/><Relationship Id="rId7" Type="http://schemas.openxmlformats.org/officeDocument/2006/relationships/hyperlink" Target="https://www.rawpixel.com/image/327258/illustration-magnifying-glass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1"/><Relationship Id="rId5" Type="http://schemas.openxmlformats.org/officeDocument/2006/relationships/hyperlink" Target="https://www.pngall.com/strategy-png/download/68227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freepngimg.com/png/81988-achievement-trophy-yellow-award-gold-free-clipart-hq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hyperlink" Target="https://freepngimg.com/png/19306-thank-you-free-download-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A06052-A288-C4CB-82F4-094228FD0D8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786BE-E391-AC9E-BE6B-A5EC4A412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6665" y="2750905"/>
            <a:ext cx="9448800" cy="2835666"/>
          </a:xfrm>
        </p:spPr>
        <p:txBody>
          <a:bodyPr>
            <a:normAutofit fontScale="90000"/>
          </a:bodyPr>
          <a:lstStyle/>
          <a:p>
            <a:pPr algn="l"/>
            <a:r>
              <a:rPr lang="en-IN" sz="3100" b="1" dirty="0">
                <a:solidFill>
                  <a:srgbClr val="0070C0"/>
                </a:solidFill>
                <a:latin typeface="+mn-lt"/>
              </a:rPr>
              <a:t>Project</a:t>
            </a:r>
            <a:r>
              <a:rPr lang="en-IN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IN" sz="3100" b="1" dirty="0">
                <a:solidFill>
                  <a:srgbClr val="0070C0"/>
                </a:solidFill>
                <a:latin typeface="+mn-lt"/>
              </a:rPr>
              <a:t>1</a:t>
            </a:r>
            <a:br>
              <a:rPr lang="en-IN" b="1" dirty="0">
                <a:solidFill>
                  <a:srgbClr val="0070C0"/>
                </a:solidFill>
                <a:latin typeface="+mn-lt"/>
              </a:rPr>
            </a:br>
            <a:br>
              <a:rPr lang="en-IN" b="1" dirty="0">
                <a:solidFill>
                  <a:srgbClr val="0070C0"/>
                </a:solidFill>
                <a:latin typeface="+mn-lt"/>
              </a:rPr>
            </a:br>
            <a:r>
              <a:rPr lang="en-IN" b="1" dirty="0">
                <a:solidFill>
                  <a:srgbClr val="0070C0"/>
                </a:solidFill>
                <a:latin typeface="+mn-lt"/>
              </a:rPr>
              <a:t>Bike Sharing Demand Analysis</a:t>
            </a:r>
            <a:br>
              <a:rPr lang="en-IN" b="1" dirty="0">
                <a:solidFill>
                  <a:srgbClr val="0070C0"/>
                </a:solidFill>
                <a:latin typeface="+mn-lt"/>
              </a:rPr>
            </a:br>
            <a:br>
              <a:rPr lang="en-IN" b="1" dirty="0">
                <a:solidFill>
                  <a:srgbClr val="0070C0"/>
                </a:solidFill>
                <a:latin typeface="+mn-lt"/>
              </a:rPr>
            </a:br>
            <a:r>
              <a:rPr lang="en-IN" sz="4000" b="1" dirty="0">
                <a:solidFill>
                  <a:srgbClr val="0070C0"/>
                </a:solidFill>
                <a:latin typeface="+mn-lt"/>
              </a:rPr>
              <a:t>NextHikes IT Solutions</a:t>
            </a:r>
            <a:br>
              <a:rPr lang="en-IN" b="1" dirty="0">
                <a:solidFill>
                  <a:srgbClr val="00CCFF"/>
                </a:solidFill>
              </a:rPr>
            </a:br>
            <a:br>
              <a:rPr lang="en-IN" b="1" dirty="0">
                <a:solidFill>
                  <a:srgbClr val="00CCFF"/>
                </a:solidFill>
              </a:rPr>
            </a:br>
            <a:r>
              <a:rPr lang="en-IN" sz="2200" b="1" dirty="0">
                <a:solidFill>
                  <a:srgbClr val="FF0066"/>
                </a:solidFill>
                <a:latin typeface="+mn-lt"/>
              </a:rPr>
              <a:t>Name: Debabrata Mallik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DD77F-AB3E-977A-6C00-57408C2F8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7FBB-4D57-464F-ACDB-D982A8AD8E96}" type="datetime1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83A48-524E-CE5A-6B3D-C1B41EF5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1CAF6F-1FFA-A8D6-2949-EAF744C4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93F65-4DD8-A181-7692-DED94A433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9959" y="5095974"/>
            <a:ext cx="2911011" cy="17509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2756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42C6-9192-CCE5-7340-D99918078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6" y="221289"/>
            <a:ext cx="10515600" cy="785581"/>
          </a:xfrm>
        </p:spPr>
        <p:txBody>
          <a:bodyPr/>
          <a:lstStyle/>
          <a:p>
            <a:r>
              <a:rPr lang="en-IN" b="1" dirty="0">
                <a:solidFill>
                  <a:srgbClr val="FF33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53ED3B-7ECF-DE41-9ABB-B143DE0C1F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994104"/>
              </p:ext>
            </p:extLst>
          </p:nvPr>
        </p:nvGraphicFramePr>
        <p:xfrm>
          <a:off x="838200" y="862637"/>
          <a:ext cx="10515600" cy="5630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05758A-F3A2-D32F-4376-79A18207DF67}"/>
              </a:ext>
            </a:extLst>
          </p:cNvPr>
          <p:cNvSpPr txBox="1"/>
          <p:nvPr/>
        </p:nvSpPr>
        <p:spPr>
          <a:xfrm>
            <a:off x="1140431" y="1269006"/>
            <a:ext cx="29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7AB8E-BAD6-6721-DE25-ED9CF6FD1747}"/>
              </a:ext>
            </a:extLst>
          </p:cNvPr>
          <p:cNvSpPr txBox="1"/>
          <p:nvPr/>
        </p:nvSpPr>
        <p:spPr>
          <a:xfrm>
            <a:off x="1631879" y="2155928"/>
            <a:ext cx="29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07CFE-C519-2669-858B-4AAE2732A8F7}"/>
              </a:ext>
            </a:extLst>
          </p:cNvPr>
          <p:cNvSpPr txBox="1"/>
          <p:nvPr/>
        </p:nvSpPr>
        <p:spPr>
          <a:xfrm>
            <a:off x="1855771" y="3049394"/>
            <a:ext cx="29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874B8-EB3C-F3D1-CFE1-3F1892CDE4D1}"/>
              </a:ext>
            </a:extLst>
          </p:cNvPr>
          <p:cNvSpPr txBox="1"/>
          <p:nvPr/>
        </p:nvSpPr>
        <p:spPr>
          <a:xfrm>
            <a:off x="1855771" y="3966216"/>
            <a:ext cx="29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7A58D-3998-3D84-1F50-1D01E2047E4E}"/>
              </a:ext>
            </a:extLst>
          </p:cNvPr>
          <p:cNvSpPr txBox="1"/>
          <p:nvPr/>
        </p:nvSpPr>
        <p:spPr>
          <a:xfrm>
            <a:off x="1631879" y="4837960"/>
            <a:ext cx="29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44B73-9B28-380E-122F-C2CBD66531CF}"/>
              </a:ext>
            </a:extLst>
          </p:cNvPr>
          <p:cNvSpPr txBox="1"/>
          <p:nvPr/>
        </p:nvSpPr>
        <p:spPr>
          <a:xfrm>
            <a:off x="1140431" y="5710577"/>
            <a:ext cx="29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E2FB4EC-625F-A753-B01A-B91F131D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452FC-4F77-4C0E-BFE8-60EF079FBE37}" type="datetime1">
              <a:rPr lang="en-IN" smtClean="0"/>
              <a:t>26-07-2025</a:t>
            </a:fld>
            <a:endParaRPr lang="en-IN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65C34B7-3A0B-C78D-5BBA-A9FC43CC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05726BA-9DD0-D0A4-1807-2A53E6DB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17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9721-9077-339A-D8FC-5F25B650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60" y="0"/>
            <a:ext cx="10515600" cy="960241"/>
          </a:xfrm>
        </p:spPr>
        <p:txBody>
          <a:bodyPr/>
          <a:lstStyle/>
          <a:p>
            <a:r>
              <a:rPr lang="en-IN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 Statement and Project Goal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D98F1-B476-8A78-D26E-60254146F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9E44E-CFA9-4D60-8793-4572A9E9B300}" type="datetime1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687A6-DF3B-E6A6-CA4B-3114AD384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786C6C-F65A-C560-B7BB-47934C0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3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1D2E0-0B9B-A543-2F1F-EA72FD603A44}"/>
              </a:ext>
            </a:extLst>
          </p:cNvPr>
          <p:cNvSpPr txBox="1"/>
          <p:nvPr/>
        </p:nvSpPr>
        <p:spPr>
          <a:xfrm>
            <a:off x="1996610" y="1638768"/>
            <a:ext cx="7880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Understanding the Problem Statement: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Analyse how weather time and holidays affect bike rentals.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excel to merge, clean and investigate the multiple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Recommend or display significant insights to support the business.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Graphic 4" descr="Question mark">
            <a:extLst>
              <a:ext uri="{FF2B5EF4-FFF2-40B4-BE49-F238E27FC236}">
                <a16:creationId xmlns:a16="http://schemas.microsoft.com/office/drawing/2014/main" id="{0567BF50-77F6-B0ED-9181-C401E1BC4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210" y="1920232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44EF71-897F-BC58-34B4-61AF7366701B}"/>
              </a:ext>
            </a:extLst>
          </p:cNvPr>
          <p:cNvSpPr txBox="1"/>
          <p:nvPr/>
        </p:nvSpPr>
        <p:spPr>
          <a:xfrm>
            <a:off x="2003459" y="3794624"/>
            <a:ext cx="86200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Project 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Format the data to make clearly visible for analysis by using excel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 meaningful dashboard, charts and excel inbuilt analytics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Generate report for highlighting trends, insights for decision 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Showcase the variation of user demand depending upon time and weather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1" name="Graphic 10" descr="Bullseye">
            <a:extLst>
              <a:ext uri="{FF2B5EF4-FFF2-40B4-BE49-F238E27FC236}">
                <a16:creationId xmlns:a16="http://schemas.microsoft.com/office/drawing/2014/main" id="{6498C601-879B-D7AA-DF54-E3297C70C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579" y="4108163"/>
            <a:ext cx="914400" cy="914400"/>
          </a:xfrm>
          <a:prstGeom prst="rect">
            <a:avLst/>
          </a:prstGeom>
        </p:spPr>
      </p:pic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E6D1910B-490E-DA06-C046-620A4B5FBA29}"/>
              </a:ext>
            </a:extLst>
          </p:cNvPr>
          <p:cNvSpPr/>
          <p:nvPr/>
        </p:nvSpPr>
        <p:spPr>
          <a:xfrm rot="5400000">
            <a:off x="4078836" y="3123344"/>
            <a:ext cx="852755" cy="800151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51709B84-C46E-57B0-EC84-9965F462544C}"/>
              </a:ext>
            </a:extLst>
          </p:cNvPr>
          <p:cNvSpPr/>
          <p:nvPr/>
        </p:nvSpPr>
        <p:spPr>
          <a:xfrm rot="5400000">
            <a:off x="4959467" y="3123344"/>
            <a:ext cx="852755" cy="800151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95EF5B35-2714-996E-4612-97FDFD55E4D6}"/>
              </a:ext>
            </a:extLst>
          </p:cNvPr>
          <p:cNvSpPr/>
          <p:nvPr/>
        </p:nvSpPr>
        <p:spPr>
          <a:xfrm rot="5400000">
            <a:off x="5819550" y="3110501"/>
            <a:ext cx="852755" cy="800151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37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14A8-84BF-A859-9683-957BFFE2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1" y="1"/>
            <a:ext cx="10515600" cy="754758"/>
          </a:xfrm>
        </p:spPr>
        <p:txBody>
          <a:bodyPr/>
          <a:lstStyle/>
          <a:p>
            <a:r>
              <a:rPr lang="en-IN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Loading, Merging and Cleaning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0F849-5343-8CCF-4AC6-C08E8755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A8736-6C18-41A6-AED4-7DBF5595CD74}" type="datetime1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8382D5-786D-6E50-C353-5CAA34D5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E1FCB-CD7D-05B9-F74D-762BC5F1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C6BD5-62C4-79BD-0C15-76014EFBD295}"/>
              </a:ext>
            </a:extLst>
          </p:cNvPr>
          <p:cNvSpPr txBox="1"/>
          <p:nvPr/>
        </p:nvSpPr>
        <p:spPr>
          <a:xfrm>
            <a:off x="708917" y="1191802"/>
            <a:ext cx="10644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Data Loading:</a:t>
            </a:r>
          </a:p>
          <a:p>
            <a:r>
              <a:rPr lang="en-IN" dirty="0"/>
              <a:t>	Import raw data into single excel workbook from multiple excel based datasets, ensuring correct 	formatting and consistency for analysis.</a:t>
            </a:r>
          </a:p>
        </p:txBody>
      </p:sp>
      <p:pic>
        <p:nvPicPr>
          <p:cNvPr id="5" name="Graphic 4" descr="Loading">
            <a:extLst>
              <a:ext uri="{FF2B5EF4-FFF2-40B4-BE49-F238E27FC236}">
                <a16:creationId xmlns:a16="http://schemas.microsoft.com/office/drawing/2014/main" id="{024EDD7E-255E-8529-468E-30BB5184B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917" y="137930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7C67AE-0860-B770-3069-649CEB0ED81D}"/>
              </a:ext>
            </a:extLst>
          </p:cNvPr>
          <p:cNvSpPr txBox="1"/>
          <p:nvPr/>
        </p:nvSpPr>
        <p:spPr>
          <a:xfrm>
            <a:off x="708917" y="2337370"/>
            <a:ext cx="10644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Data Merging: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Merge data from multiple excel sheets using a common key field 'Instant' to create a unified dataset with the help of VLOOKUP function.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combined data to be structured into meaningful rows and columns to support accurate and efficient analysis.</a:t>
            </a:r>
            <a:endParaRPr lang="en-IN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F7F9DB43-9405-59BE-23D7-1DC319203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806129"/>
            <a:ext cx="622871" cy="6228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86C9F1-14FB-4DAF-11F9-0A5548636070}"/>
              </a:ext>
            </a:extLst>
          </p:cNvPr>
          <p:cNvSpPr txBox="1"/>
          <p:nvPr/>
        </p:nvSpPr>
        <p:spPr>
          <a:xfrm>
            <a:off x="708917" y="3907030"/>
            <a:ext cx="10644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Data Cleaning: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Clean and structure raw data in excel by removing inconsistencies like column names, replacing missing values and standardizing formats to ensure data quality and reliability for analysis.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Renaming the column names to meaningful names as shown below (BLUE cells are existing and GREEN cells are formatted data).</a:t>
            </a:r>
          </a:p>
        </p:txBody>
      </p:sp>
      <p:pic>
        <p:nvPicPr>
          <p:cNvPr id="14" name="Graphic 13" descr="Research">
            <a:extLst>
              <a:ext uri="{FF2B5EF4-FFF2-40B4-BE49-F238E27FC236}">
                <a16:creationId xmlns:a16="http://schemas.microsoft.com/office/drawing/2014/main" id="{9A6F4ED9-2BBE-02F3-2F10-4D9C83DEA6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751" y="4406611"/>
            <a:ext cx="577142" cy="5771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025A99-D510-1C6B-3CD9-D7B2AEC22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7806" y="5525679"/>
            <a:ext cx="1701887" cy="2095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CBD5BF-1417-A830-39AC-11E529A7B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865" y="5531494"/>
            <a:ext cx="1644735" cy="2160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DC2252-500A-D2BC-0AAB-0D67D3E450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0310" y="5534741"/>
            <a:ext cx="1581231" cy="2095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747A58-D97B-7A8F-F245-C4BD0880C3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3451" y="5500278"/>
            <a:ext cx="1854295" cy="2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5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E90F3-2C26-83AB-4E5D-1B2BE72D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C0914-DA32-9DD9-B74A-FF7D3EF1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1" y="1"/>
            <a:ext cx="10515600" cy="754758"/>
          </a:xfrm>
        </p:spPr>
        <p:txBody>
          <a:bodyPr/>
          <a:lstStyle/>
          <a:p>
            <a:r>
              <a:rPr lang="en-IN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Standardizing the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E0B0C-5343-870F-04EB-C17F7057F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3F63-3E16-4DA3-A5DE-CD441390F40C}" type="datetime1">
              <a:rPr lang="en-IN" smtClean="0"/>
              <a:t>26-07-2025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FAA571-DE59-75F2-E14B-5A403D0A9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A9530F-B6F4-90FE-4F86-531CDB0D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9B3B1F-398B-5ED7-7CDF-28E638C76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8085"/>
              </p:ext>
            </p:extLst>
          </p:nvPr>
        </p:nvGraphicFramePr>
        <p:xfrm>
          <a:off x="345041" y="1770422"/>
          <a:ext cx="11301572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9516">
                  <a:extLst>
                    <a:ext uri="{9D8B030D-6E8A-4147-A177-3AD203B41FA5}">
                      <a16:colId xmlns:a16="http://schemas.microsoft.com/office/drawing/2014/main" val="1106920313"/>
                    </a:ext>
                  </a:extLst>
                </a:gridCol>
                <a:gridCol w="1643865">
                  <a:extLst>
                    <a:ext uri="{9D8B030D-6E8A-4147-A177-3AD203B41FA5}">
                      <a16:colId xmlns:a16="http://schemas.microsoft.com/office/drawing/2014/main" val="401845844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07816325"/>
                    </a:ext>
                  </a:extLst>
                </a:gridCol>
                <a:gridCol w="6129391">
                  <a:extLst>
                    <a:ext uri="{9D8B030D-6E8A-4147-A177-3AD203B41FA5}">
                      <a16:colId xmlns:a16="http://schemas.microsoft.com/office/drawing/2014/main" val="2200549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Existing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Formatted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Method Used or, </a:t>
                      </a:r>
                      <a:r>
                        <a:rPr lang="en-IN" dirty="0" err="1"/>
                        <a:t>Considrations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360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Season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Spring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=IF(C2=1,"Spring","Unknown")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44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By referring the date column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38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Hour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=I2/24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24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Holiday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True or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Yes or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=IF(K2=FALSE,"No","Yes")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024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 to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Weekday or Weekend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=IF(OR(M2=0, M2=6), "Weekend", "Weekday")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412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Weather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1, 2, 3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Sunny, Cloudy or, Heavy Rain…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=IF(O2=1,"Sunny",IF(O2=2,"Cloudy",IF(O2=3,"Light </a:t>
                      </a:r>
                      <a:r>
                        <a:rPr lang="en-US" sz="1600" dirty="0" err="1"/>
                        <a:t>Rain",IF</a:t>
                      </a:r>
                      <a:r>
                        <a:rPr lang="en-US" sz="1600" dirty="0"/>
                        <a:t>(O2=4,"Heavy Rain"))))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227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0.24 (decimals)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Integer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=Q2*41 to get values in °C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50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Wind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Decimals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High, Medium or 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=IF(X2&lt;=0.1,"Low",IF(X2&lt;=0.3,"Medium","High"))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921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D0A432-8E4C-EA38-1D55-7DA59ECBB160}"/>
              </a:ext>
            </a:extLst>
          </p:cNvPr>
          <p:cNvSpPr txBox="1"/>
          <p:nvPr/>
        </p:nvSpPr>
        <p:spPr>
          <a:xfrm>
            <a:off x="345041" y="754759"/>
            <a:ext cx="11287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Data Formatting:</a:t>
            </a:r>
          </a:p>
          <a:p>
            <a:r>
              <a:rPr lang="en-IN" dirty="0"/>
              <a:t>	</a:t>
            </a:r>
            <a:r>
              <a:rPr lang="en-US" dirty="0"/>
              <a:t> Format data values into meaningful text and numerical representations using Excel’s built-in functions. A 	snapshot of few formatted output is provided in the table below.</a:t>
            </a:r>
            <a:endParaRPr lang="en-IN" dirty="0"/>
          </a:p>
        </p:txBody>
      </p:sp>
      <p:pic>
        <p:nvPicPr>
          <p:cNvPr id="9" name="Graphic 8" descr="Checklist RTL">
            <a:extLst>
              <a:ext uri="{FF2B5EF4-FFF2-40B4-BE49-F238E27FC236}">
                <a16:creationId xmlns:a16="http://schemas.microsoft.com/office/drawing/2014/main" id="{F83D3371-0975-DFB7-9765-22866DD29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513" y="1140431"/>
            <a:ext cx="557373" cy="557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105422-C974-F64C-7992-3DA38B2D0E1A}"/>
              </a:ext>
            </a:extLst>
          </p:cNvPr>
          <p:cNvSpPr txBox="1"/>
          <p:nvPr/>
        </p:nvSpPr>
        <p:spPr>
          <a:xfrm>
            <a:off x="1178103" y="5717569"/>
            <a:ext cx="1066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Note: </a:t>
            </a:r>
            <a:r>
              <a:rPr lang="en-IN" dirty="0"/>
              <a:t>Missing values like unexpected ‘0’ is filled up with average value from all other rows by using the formula: </a:t>
            </a:r>
            <a:r>
              <a:rPr lang="pl-PL" dirty="0"/>
              <a:t>=IF(W2=0,AVERAGE(W:W),W2)</a:t>
            </a:r>
            <a:endParaRPr lang="en-IN" dirty="0"/>
          </a:p>
        </p:txBody>
      </p:sp>
      <p:pic>
        <p:nvPicPr>
          <p:cNvPr id="12" name="Graphic 11" descr="Open quotation mark">
            <a:extLst>
              <a:ext uri="{FF2B5EF4-FFF2-40B4-BE49-F238E27FC236}">
                <a16:creationId xmlns:a16="http://schemas.microsoft.com/office/drawing/2014/main" id="{BED8022F-BBE1-5D8D-9977-07BC43B81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529" y="5732822"/>
            <a:ext cx="587339" cy="58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8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AB01-5778-D8D7-6DDF-369B65AD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09BA-AD56-09E0-127F-48CC8761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1" y="1"/>
            <a:ext cx="10515600" cy="754758"/>
          </a:xfrm>
        </p:spPr>
        <p:txBody>
          <a:bodyPr/>
          <a:lstStyle/>
          <a:p>
            <a:r>
              <a:rPr lang="en-IN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Advanced Data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F697A-485A-1BE0-AC80-620CEA54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94F6E-282C-44CC-8E70-37D4F5C38B88}" type="datetime1">
              <a:rPr lang="en-IN" smtClean="0"/>
              <a:t>26-07-2025</a:t>
            </a:fld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4894CA-AE9A-3C0F-3819-890055292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NextHikes IT Solutions Confidential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D44B85-A9D4-3459-9DCC-64B842CF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6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6148A-0DA1-AD97-A2DA-7538E216F12C}"/>
              </a:ext>
            </a:extLst>
          </p:cNvPr>
          <p:cNvSpPr txBox="1"/>
          <p:nvPr/>
        </p:nvSpPr>
        <p:spPr>
          <a:xfrm>
            <a:off x="1551396" y="5599203"/>
            <a:ext cx="165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0099CC"/>
                </a:solidFill>
              </a:rPr>
              <a:t>1. </a:t>
            </a:r>
            <a:r>
              <a:rPr lang="en-IN" sz="1600" dirty="0">
                <a:solidFill>
                  <a:srgbClr val="0099CC"/>
                </a:solidFill>
              </a:rPr>
              <a:t>Time based user 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841DC-206B-8798-6604-40636F75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28" y="3401192"/>
            <a:ext cx="1790569" cy="2117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D3BF5-D433-9B26-C876-C5BD25D54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10" y="4470923"/>
            <a:ext cx="2411727" cy="1047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BE45F2-0EE1-0B6C-928C-A5BCE93DE355}"/>
              </a:ext>
            </a:extLst>
          </p:cNvPr>
          <p:cNvSpPr txBox="1"/>
          <p:nvPr/>
        </p:nvSpPr>
        <p:spPr>
          <a:xfrm>
            <a:off x="3318313" y="5569647"/>
            <a:ext cx="2602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0099CC"/>
                </a:solidFill>
              </a:rPr>
              <a:t>2. </a:t>
            </a:r>
            <a:r>
              <a:rPr lang="en-IN" sz="1600" dirty="0">
                <a:solidFill>
                  <a:srgbClr val="0099CC"/>
                </a:solidFill>
              </a:rPr>
              <a:t>Impact of weather on usage patterns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772333-61C5-2F78-0889-A55EA8298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250" y="4470924"/>
            <a:ext cx="2803135" cy="10473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7E76CC-3556-6388-A178-4256BE126862}"/>
              </a:ext>
            </a:extLst>
          </p:cNvPr>
          <p:cNvSpPr txBox="1"/>
          <p:nvPr/>
        </p:nvSpPr>
        <p:spPr>
          <a:xfrm>
            <a:off x="6016229" y="5559373"/>
            <a:ext cx="2602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0099CC"/>
                </a:solidFill>
              </a:rPr>
              <a:t>3. </a:t>
            </a:r>
            <a:r>
              <a:rPr lang="en-IN" sz="1600" dirty="0">
                <a:solidFill>
                  <a:srgbClr val="0099CC"/>
                </a:solidFill>
              </a:rPr>
              <a:t>Bike rental usage by month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21235-2F08-44D9-CDE8-ADD1822A5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322" y="3401192"/>
            <a:ext cx="1790569" cy="21170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0DD2BE-BE87-7004-CA76-C27C0F8755E4}"/>
              </a:ext>
            </a:extLst>
          </p:cNvPr>
          <p:cNvSpPr txBox="1"/>
          <p:nvPr/>
        </p:nvSpPr>
        <p:spPr>
          <a:xfrm>
            <a:off x="8652727" y="5569647"/>
            <a:ext cx="2602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0099CC"/>
                </a:solidFill>
              </a:rPr>
              <a:t>4. </a:t>
            </a:r>
            <a:r>
              <a:rPr lang="en-IN" sz="1600" dirty="0">
                <a:solidFill>
                  <a:srgbClr val="0099CC"/>
                </a:solidFill>
              </a:rPr>
              <a:t>Temperature driven changes in user count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D9F2FD-D1D9-4A48-EFCA-6E08E34C81DB}"/>
              </a:ext>
            </a:extLst>
          </p:cNvPr>
          <p:cNvCxnSpPr>
            <a:cxnSpLocks/>
          </p:cNvCxnSpPr>
          <p:nvPr/>
        </p:nvCxnSpPr>
        <p:spPr>
          <a:xfrm flipV="1">
            <a:off x="377031" y="5558107"/>
            <a:ext cx="11602638" cy="531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FD7C64-6139-F95B-5CC1-EFA39C339656}"/>
              </a:ext>
            </a:extLst>
          </p:cNvPr>
          <p:cNvCxnSpPr>
            <a:cxnSpLocks/>
          </p:cNvCxnSpPr>
          <p:nvPr/>
        </p:nvCxnSpPr>
        <p:spPr>
          <a:xfrm flipV="1">
            <a:off x="421243" y="6164608"/>
            <a:ext cx="11558426" cy="398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B1C2D8-F3D2-7A6A-11DF-BEF68903A97C}"/>
              </a:ext>
            </a:extLst>
          </p:cNvPr>
          <p:cNvSpPr txBox="1"/>
          <p:nvPr/>
        </p:nvSpPr>
        <p:spPr>
          <a:xfrm>
            <a:off x="368017" y="3717328"/>
            <a:ext cx="10983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1. </a:t>
            </a:r>
            <a:r>
              <a:rPr lang="en-IN" sz="1400" b="1" dirty="0"/>
              <a:t>Pivot Table</a:t>
            </a:r>
            <a:r>
              <a:rPr lang="en-IN" sz="1400" dirty="0"/>
              <a:t>: Hour in Rows and 3 types of user count in value field.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A722D9-7B0F-B69D-8779-CB771BE64699}"/>
              </a:ext>
            </a:extLst>
          </p:cNvPr>
          <p:cNvSpPr txBox="1"/>
          <p:nvPr/>
        </p:nvSpPr>
        <p:spPr>
          <a:xfrm>
            <a:off x="10765891" y="3522161"/>
            <a:ext cx="11036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4. </a:t>
            </a:r>
            <a:r>
              <a:rPr lang="en-IN" sz="1400" b="1" dirty="0"/>
              <a:t>Pivot Table</a:t>
            </a:r>
            <a:r>
              <a:rPr lang="en-IN" sz="1400" dirty="0"/>
              <a:t>: Temperature in Rows and 3 types of user count in value field.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25A2C7-98C8-9598-6937-BDC32DB0E5B1}"/>
              </a:ext>
            </a:extLst>
          </p:cNvPr>
          <p:cNvSpPr txBox="1"/>
          <p:nvPr/>
        </p:nvSpPr>
        <p:spPr>
          <a:xfrm>
            <a:off x="3792506" y="3563440"/>
            <a:ext cx="1654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2. </a:t>
            </a:r>
            <a:r>
              <a:rPr lang="en-IN" sz="1400" b="1" dirty="0"/>
              <a:t>Pivot Table</a:t>
            </a:r>
            <a:r>
              <a:rPr lang="en-IN" sz="1400" dirty="0"/>
              <a:t>: Weather in Rows and 3 types of user count in value field.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C1BFCE-966F-1526-F234-58CAB3D636F2}"/>
              </a:ext>
            </a:extLst>
          </p:cNvPr>
          <p:cNvSpPr txBox="1"/>
          <p:nvPr/>
        </p:nvSpPr>
        <p:spPr>
          <a:xfrm>
            <a:off x="6494125" y="3563440"/>
            <a:ext cx="1654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3. </a:t>
            </a:r>
            <a:r>
              <a:rPr lang="en-IN" sz="1400" b="1" dirty="0"/>
              <a:t>Pivot Table</a:t>
            </a:r>
            <a:r>
              <a:rPr lang="en-IN" sz="1400" dirty="0"/>
              <a:t>: Month in Rows and 3 types of user count in value field.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FFEDB3-F31E-9886-42AC-8BD6913D1274}"/>
              </a:ext>
            </a:extLst>
          </p:cNvPr>
          <p:cNvSpPr txBox="1"/>
          <p:nvPr/>
        </p:nvSpPr>
        <p:spPr>
          <a:xfrm>
            <a:off x="1313360" y="1821662"/>
            <a:ext cx="422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/>
              <a:t>=SUMIF('Formatted Data'!M:M,"Medium",'Formatted Data'!P:P)</a:t>
            </a:r>
            <a:endParaRPr lang="en-IN" sz="1200" dirty="0"/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180F4AA8-DD9C-40AE-DD4C-7C1794D9D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079015"/>
              </p:ext>
            </p:extLst>
          </p:nvPr>
        </p:nvGraphicFramePr>
        <p:xfrm>
          <a:off x="500319" y="1457982"/>
          <a:ext cx="2736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736690" imgH="323981" progId="Excel.Sheet.12">
                  <p:embed/>
                </p:oleObj>
              </mc:Choice>
              <mc:Fallback>
                <p:oleObj name="Worksheet" r:id="rId6" imgW="2736690" imgH="3239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0319" y="1457982"/>
                        <a:ext cx="273685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E7582BED-3A61-D8EE-0D5F-69B73BBF816B}"/>
              </a:ext>
            </a:extLst>
          </p:cNvPr>
          <p:cNvSpPr txBox="1"/>
          <p:nvPr/>
        </p:nvSpPr>
        <p:spPr>
          <a:xfrm>
            <a:off x="418840" y="1749078"/>
            <a:ext cx="104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Formula</a:t>
            </a:r>
            <a:r>
              <a:rPr lang="en-IN" dirty="0"/>
              <a:t>:</a:t>
            </a: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C55B350E-DF49-FC2B-3D3A-BA7D15C33F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128984"/>
              </p:ext>
            </p:extLst>
          </p:nvPr>
        </p:nvGraphicFramePr>
        <p:xfrm>
          <a:off x="5856845" y="1471151"/>
          <a:ext cx="27368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736690" imgH="336594" progId="Excel.Sheet.12">
                  <p:embed/>
                </p:oleObj>
              </mc:Choice>
              <mc:Fallback>
                <p:oleObj name="Worksheet" r:id="rId8" imgW="2736690" imgH="33659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56845" y="1471151"/>
                        <a:ext cx="273685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E8A7E958-73F8-96A5-0D90-CCB0E667C9F7}"/>
              </a:ext>
            </a:extLst>
          </p:cNvPr>
          <p:cNvSpPr txBox="1"/>
          <p:nvPr/>
        </p:nvSpPr>
        <p:spPr>
          <a:xfrm>
            <a:off x="6660808" y="1821129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=COUNTIFS('Formatted </a:t>
            </a:r>
            <a:r>
              <a:rPr lang="en-IN" sz="1200" dirty="0" err="1"/>
              <a:t>Data'!E:E,"February",'Formatted</a:t>
            </a:r>
            <a:r>
              <a:rPr lang="en-IN" sz="1200" dirty="0"/>
              <a:t> </a:t>
            </a:r>
            <a:r>
              <a:rPr lang="en-IN" sz="1200" dirty="0" err="1"/>
              <a:t>Data'!I:I,"Sunny</a:t>
            </a:r>
            <a:r>
              <a:rPr lang="en-IN" sz="1200" dirty="0"/>
              <a:t>")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0E69F41-3014-59C0-7850-69B2B72D6DD2}"/>
              </a:ext>
            </a:extLst>
          </p:cNvPr>
          <p:cNvSpPr txBox="1"/>
          <p:nvPr/>
        </p:nvSpPr>
        <p:spPr>
          <a:xfrm>
            <a:off x="5775120" y="1774963"/>
            <a:ext cx="104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Formula</a:t>
            </a:r>
            <a:r>
              <a:rPr lang="en-IN" dirty="0"/>
              <a:t>:</a:t>
            </a:r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445A681C-6F9C-22ED-F3CC-82EAF6463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416672"/>
              </p:ext>
            </p:extLst>
          </p:nvPr>
        </p:nvGraphicFramePr>
        <p:xfrm>
          <a:off x="500319" y="2215122"/>
          <a:ext cx="27368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2736690" imgH="323981" progId="Excel.Sheet.12">
                  <p:embed/>
                </p:oleObj>
              </mc:Choice>
              <mc:Fallback>
                <p:oleObj name="Worksheet" r:id="rId10" imgW="2736690" imgH="3239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319" y="2215122"/>
                        <a:ext cx="273685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063C6835-21E3-EA09-D538-EA5C132CA6F7}"/>
              </a:ext>
            </a:extLst>
          </p:cNvPr>
          <p:cNvSpPr txBox="1"/>
          <p:nvPr/>
        </p:nvSpPr>
        <p:spPr>
          <a:xfrm>
            <a:off x="418840" y="2523108"/>
            <a:ext cx="104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Formula</a:t>
            </a:r>
            <a:r>
              <a:rPr lang="en-IN" dirty="0"/>
              <a:t>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68CEA9-49BD-9C6D-6BA2-51400406DD55}"/>
              </a:ext>
            </a:extLst>
          </p:cNvPr>
          <p:cNvSpPr txBox="1"/>
          <p:nvPr/>
        </p:nvSpPr>
        <p:spPr>
          <a:xfrm>
            <a:off x="1282151" y="2577346"/>
            <a:ext cx="2411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=STDEV.S('Formatted Data'!P:P)</a:t>
            </a:r>
          </a:p>
        </p:txBody>
      </p:sp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1D267925-2402-C2B7-FE8B-06854561C3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597967"/>
              </p:ext>
            </p:extLst>
          </p:nvPr>
        </p:nvGraphicFramePr>
        <p:xfrm>
          <a:off x="5869688" y="2188571"/>
          <a:ext cx="27368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2" imgW="2736690" imgH="349206" progId="Excel.Sheet.12">
                  <p:embed/>
                </p:oleObj>
              </mc:Choice>
              <mc:Fallback>
                <p:oleObj name="Worksheet" r:id="rId12" imgW="2736690" imgH="3492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69688" y="2188571"/>
                        <a:ext cx="27368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F974BC86-08C4-17D1-9F64-396A480323D2}"/>
              </a:ext>
            </a:extLst>
          </p:cNvPr>
          <p:cNvSpPr txBox="1"/>
          <p:nvPr/>
        </p:nvSpPr>
        <p:spPr>
          <a:xfrm>
            <a:off x="5775120" y="2509145"/>
            <a:ext cx="104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Formula</a:t>
            </a:r>
            <a:r>
              <a:rPr lang="en-IN" dirty="0"/>
              <a:t>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35F5D3-E2CB-04C5-E3C3-C240CB094F58}"/>
              </a:ext>
            </a:extLst>
          </p:cNvPr>
          <p:cNvSpPr txBox="1"/>
          <p:nvPr/>
        </p:nvSpPr>
        <p:spPr>
          <a:xfrm>
            <a:off x="6661383" y="2568326"/>
            <a:ext cx="36324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=CORREL('Formatted </a:t>
            </a:r>
            <a:r>
              <a:rPr lang="en-IN" sz="1200" dirty="0" err="1"/>
              <a:t>Data'!J:J,'Formatted</a:t>
            </a:r>
            <a:r>
              <a:rPr lang="en-IN" sz="1200" dirty="0"/>
              <a:t> Data'!P:P)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8D5B402-12D4-555B-A3F8-03CE54222FCC}"/>
              </a:ext>
            </a:extLst>
          </p:cNvPr>
          <p:cNvCxnSpPr>
            <a:cxnSpLocks/>
          </p:cNvCxnSpPr>
          <p:nvPr/>
        </p:nvCxnSpPr>
        <p:spPr>
          <a:xfrm>
            <a:off x="266849" y="3356663"/>
            <a:ext cx="116026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A2744ED-4ABC-9947-BEE1-C69A3FD15826}"/>
              </a:ext>
            </a:extLst>
          </p:cNvPr>
          <p:cNvSpPr txBox="1"/>
          <p:nvPr/>
        </p:nvSpPr>
        <p:spPr>
          <a:xfrm>
            <a:off x="156696" y="3005220"/>
            <a:ext cx="482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Pivot Charts for summarizing the user demand</a:t>
            </a:r>
            <a:endParaRPr lang="en-IN" dirty="0">
              <a:solidFill>
                <a:srgbClr val="0070C0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FEACD21-D5AC-43BF-0CC4-CA34505277AF}"/>
              </a:ext>
            </a:extLst>
          </p:cNvPr>
          <p:cNvCxnSpPr>
            <a:cxnSpLocks/>
          </p:cNvCxnSpPr>
          <p:nvPr/>
        </p:nvCxnSpPr>
        <p:spPr>
          <a:xfrm>
            <a:off x="244591" y="2861801"/>
            <a:ext cx="116026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E898AC3-4C96-47C4-FFB2-8301D86DDE9B}"/>
              </a:ext>
            </a:extLst>
          </p:cNvPr>
          <p:cNvCxnSpPr>
            <a:cxnSpLocks/>
          </p:cNvCxnSpPr>
          <p:nvPr/>
        </p:nvCxnSpPr>
        <p:spPr>
          <a:xfrm>
            <a:off x="253155" y="1401166"/>
            <a:ext cx="116026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4E7643C-781C-77DE-EC2F-8008F6CD8F03}"/>
              </a:ext>
            </a:extLst>
          </p:cNvPr>
          <p:cNvSpPr txBox="1"/>
          <p:nvPr/>
        </p:nvSpPr>
        <p:spPr>
          <a:xfrm>
            <a:off x="156695" y="1062745"/>
            <a:ext cx="503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Statistics using COUNTIFS, SUMIF, STDEV, CORREL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71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15EB7-EDD1-E40C-150D-EFF2C1B20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AF25-C703-CA7C-D0D5-9DA3E4140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1" y="1"/>
            <a:ext cx="10515600" cy="754758"/>
          </a:xfrm>
        </p:spPr>
        <p:txBody>
          <a:bodyPr/>
          <a:lstStyle/>
          <a:p>
            <a:r>
              <a:rPr lang="en-IN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Visualization and Business Intelligence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AC134-EC14-C229-8D8D-AA575ADE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13A5D-17EA-403B-B6E3-E5500637BF24}" type="datetime1">
              <a:rPr lang="en-IN" smtClean="0"/>
              <a:t>26-07-2025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7967F2-D234-DB3E-B113-601BD3AA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9C7C32-010D-AD6D-99BE-0411C109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4F7DC-3C53-E694-0CBA-A840FE8F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58" y="1209040"/>
            <a:ext cx="10780204" cy="2287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CFF4C-F25A-9A61-0C9C-0E56A338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58" y="4048018"/>
            <a:ext cx="10780204" cy="2287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B5A52B-C509-DFA0-4002-1583F4EF6E3F}"/>
              </a:ext>
            </a:extLst>
          </p:cNvPr>
          <p:cNvSpPr txBox="1"/>
          <p:nvPr/>
        </p:nvSpPr>
        <p:spPr>
          <a:xfrm>
            <a:off x="550521" y="828055"/>
            <a:ext cx="575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Dashboard using Slicer, Timeline, Bar Chart, Line Graph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EE5868-8F9D-5E46-D1A6-3A8079DBC3F5}"/>
              </a:ext>
            </a:extLst>
          </p:cNvPr>
          <p:cNvSpPr txBox="1"/>
          <p:nvPr/>
        </p:nvSpPr>
        <p:spPr>
          <a:xfrm>
            <a:off x="550521" y="3678686"/>
            <a:ext cx="575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Data Comparison using Funnel Charts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772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68B48-65A1-25D3-2CA0-F4F6C6F68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6DA4-31BE-F698-475E-C734C3757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1" y="1"/>
            <a:ext cx="10515600" cy="754758"/>
          </a:xfrm>
        </p:spPr>
        <p:txBody>
          <a:bodyPr/>
          <a:lstStyle/>
          <a:p>
            <a:r>
              <a:rPr lang="en-IN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 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CC412-6299-7754-911C-D114C0E5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AA9C7-0389-4890-BD26-3986CD754798}" type="datetime1">
              <a:rPr lang="en-IN" smtClean="0"/>
              <a:t>26-07-2025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977733-F1EB-6E8D-A325-2C46A16D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2DDB7D-9C21-36AB-1615-18AF0500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8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C9CAD-CF28-44B4-EBB3-9E3123E9592A}"/>
              </a:ext>
            </a:extLst>
          </p:cNvPr>
          <p:cNvSpPr txBox="1"/>
          <p:nvPr/>
        </p:nvSpPr>
        <p:spPr>
          <a:xfrm>
            <a:off x="1424681" y="1171254"/>
            <a:ext cx="102065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Objective:</a:t>
            </a:r>
            <a:br>
              <a:rPr lang="en-US" dirty="0"/>
            </a:br>
            <a:r>
              <a:rPr lang="en-US" dirty="0"/>
              <a:t>To analyze bike-sharing data and identify how factors like holidays, time, and weather influence rental patterns.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Strategy: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Collected hourly and daily data on bike rentals, weather, and user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Excel tools to clean, merge, and transform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dashboards and reports to highlight trends and usage patterns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Critical Aspects Examined: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Time-based and seasonal bike usage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 of weather conditions (temperature and wind speed) on user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Insights to support data-driven business planning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Achievements:</a:t>
            </a:r>
            <a:br>
              <a:rPr lang="en-US" dirty="0"/>
            </a:br>
            <a:r>
              <a:rPr lang="en-US" dirty="0"/>
              <a:t>The project resulted in a structured, cleaned dataset that enables data-driven operational planning and more accurate demand forecasting, taking into account critical influencing variables.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27526-351C-896E-8961-D2E145696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0800" y="1264920"/>
            <a:ext cx="670560" cy="670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E28BD-68A1-2493-6158-580E63757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5911" y="2623809"/>
            <a:ext cx="365125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62732B-CBF1-ABE1-9F2E-171F5E9036F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5966" y="3765270"/>
            <a:ext cx="813032" cy="813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1D9B24-D7E3-28C4-5B7B-53A31DFE4B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4694" y="5126138"/>
            <a:ext cx="682375" cy="6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3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E58D1-2509-144C-DFEF-D5AEF25B2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8A583-C54C-FC4D-1339-C255AA1B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AA9C7-0389-4890-BD26-3986CD754798}" type="datetime1">
              <a:rPr lang="en-IN" smtClean="0"/>
              <a:t>26-07-2025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C0A240-6501-4143-107F-D32A3BA5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NextHikes IT Solutions Confidential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7A35A4-FC93-7FB2-DD11-4294C946E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64DB2-FFBE-46EA-B26B-39B6304785CC}" type="slidenum">
              <a:rPr lang="en-IN" smtClean="0"/>
              <a:t>9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83DD7-3A5D-F90C-59AC-F3E4D31968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66491" y="708917"/>
            <a:ext cx="5907640" cy="4337673"/>
          </a:xfrm>
          <a:prstGeom prst="rect">
            <a:avLst/>
          </a:prstGeom>
        </p:spPr>
      </p:pic>
      <p:pic>
        <p:nvPicPr>
          <p:cNvPr id="12" name="Graphic 11" descr="Handshake">
            <a:extLst>
              <a:ext uri="{FF2B5EF4-FFF2-40B4-BE49-F238E27FC236}">
                <a16:creationId xmlns:a16="http://schemas.microsoft.com/office/drawing/2014/main" id="{220D5EFC-26AA-4D80-58B0-A5C36C2F0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49136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3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</TotalTime>
  <Words>902</Words>
  <Application>Microsoft Office PowerPoint</Application>
  <PresentationFormat>Widescreen</PresentationFormat>
  <Paragraphs>136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Worksheet</vt:lpstr>
      <vt:lpstr>Project 1  Bike Sharing Demand Analysis  NextHikes IT Solutions  Name: Debabrata Mallik</vt:lpstr>
      <vt:lpstr>Content</vt:lpstr>
      <vt:lpstr>Problem Statement and Project Goal</vt:lpstr>
      <vt:lpstr>Data Loading, Merging and Cleaning</vt:lpstr>
      <vt:lpstr>Standardizing the Data</vt:lpstr>
      <vt:lpstr>Advanced Data Analysis</vt:lpstr>
      <vt:lpstr>Data Visualization and Business Intelligence</vt:lpstr>
      <vt:lpstr>Project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Debabrata Mallik</dc:creator>
  <cp:lastModifiedBy>Debabrata Mallik</cp:lastModifiedBy>
  <cp:revision>6</cp:revision>
  <dcterms:created xsi:type="dcterms:W3CDTF">2025-07-20T03:36:11Z</dcterms:created>
  <dcterms:modified xsi:type="dcterms:W3CDTF">2025-07-26T04:35:33Z</dcterms:modified>
</cp:coreProperties>
</file>